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ebas Neue Bold" charset="1" panose="020B0606020202050201"/>
      <p:regular r:id="rId16"/>
    </p:embeddedFont>
    <p:embeddedFont>
      <p:font typeface="Lato" charset="1" panose="020F0502020204030203"/>
      <p:regular r:id="rId17"/>
    </p:embeddedFont>
    <p:embeddedFont>
      <p:font typeface="Lato Bold" charset="1" panose="020F050202020403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9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687860" y="3445925"/>
            <a:ext cx="7571440" cy="5527151"/>
          </a:xfrm>
          <a:custGeom>
            <a:avLst/>
            <a:gdLst/>
            <a:ahLst/>
            <a:cxnLst/>
            <a:rect r="r" b="b" t="t" l="l"/>
            <a:pathLst>
              <a:path h="5527151" w="7571440">
                <a:moveTo>
                  <a:pt x="0" y="0"/>
                </a:moveTo>
                <a:lnTo>
                  <a:pt x="7571440" y="0"/>
                </a:lnTo>
                <a:lnTo>
                  <a:pt x="7571440" y="5527151"/>
                </a:lnTo>
                <a:lnTo>
                  <a:pt x="0" y="5527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7335" y="2639438"/>
            <a:ext cx="9568339" cy="355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Artificial IntelligenceHugging Face Transformers vs. OpenAI GPT-4 API: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335" y="7556477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89" y="0"/>
                </a:lnTo>
                <a:lnTo>
                  <a:pt x="4105389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7335" y="6392288"/>
            <a:ext cx="956833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7500" b="true">
                <a:solidFill>
                  <a:srgbClr val="CBF4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 Comparative Analysis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79185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77926" y="8804046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98752" y="1817128"/>
            <a:ext cx="6453613" cy="41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3345" spc="-66">
                <a:solidFill>
                  <a:srgbClr val="007696"/>
                </a:solidFill>
                <a:latin typeface="Lato"/>
                <a:ea typeface="Lato"/>
                <a:cs typeface="Lato"/>
                <a:sym typeface="Lato"/>
              </a:rPr>
              <a:t>TEAM NEURAL TITANS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824782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41060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443117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4114800"/>
                </a:moveTo>
                <a:lnTo>
                  <a:pt x="4310742" y="4114800"/>
                </a:lnTo>
                <a:lnTo>
                  <a:pt x="4310742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-45254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431074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310742" y="0"/>
                </a:lnTo>
                <a:lnTo>
                  <a:pt x="4310742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52759" y="3735890"/>
            <a:ext cx="9782481" cy="2414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82"/>
              </a:lnSpc>
            </a:pPr>
            <a:r>
              <a:rPr lang="en-US" sz="19536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89574" y="6529405"/>
            <a:ext cx="750885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We hope this presentation provided valuable insights into Hugging Face Transformers and OpenAI GPT-4 API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17879" y="5737408"/>
            <a:ext cx="6453613" cy="41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3345" spc="-66">
                <a:solidFill>
                  <a:srgbClr val="007696"/>
                </a:solidFill>
                <a:latin typeface="Lato"/>
                <a:ea typeface="Lato"/>
                <a:cs typeface="Lato"/>
                <a:sym typeface="Lato"/>
              </a:rPr>
              <a:t>FROM TEAM NEURAL TITANS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687860" y="3445925"/>
            <a:ext cx="7571440" cy="5527151"/>
          </a:xfrm>
          <a:custGeom>
            <a:avLst/>
            <a:gdLst/>
            <a:ahLst/>
            <a:cxnLst/>
            <a:rect r="r" b="b" t="t" l="l"/>
            <a:pathLst>
              <a:path h="5527151" w="7571440">
                <a:moveTo>
                  <a:pt x="0" y="0"/>
                </a:moveTo>
                <a:lnTo>
                  <a:pt x="7571440" y="0"/>
                </a:lnTo>
                <a:lnTo>
                  <a:pt x="7571440" y="5527151"/>
                </a:lnTo>
                <a:lnTo>
                  <a:pt x="0" y="5527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7335" y="2839463"/>
            <a:ext cx="9568339" cy="337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9"/>
              </a:lnSpc>
            </a:pPr>
            <a:r>
              <a:rPr lang="en-US" sz="14188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Artificial Intelligence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335" y="7556477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89" y="0"/>
                </a:lnTo>
                <a:lnTo>
                  <a:pt x="4105389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7335" y="6092301"/>
            <a:ext cx="9568339" cy="175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69"/>
              </a:lnSpc>
            </a:pPr>
            <a:r>
              <a:rPr lang="en-US" sz="14188" b="true">
                <a:solidFill>
                  <a:srgbClr val="CBF4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Revolution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4485" y="1697544"/>
            <a:ext cx="5169289" cy="34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1"/>
              </a:lnSpc>
            </a:pPr>
            <a:r>
              <a:rPr lang="en-US" sz="2679" spc="-53">
                <a:solidFill>
                  <a:srgbClr val="007696"/>
                </a:solidFill>
                <a:latin typeface="Lato"/>
                <a:ea typeface="Lato"/>
                <a:cs typeface="Lato"/>
                <a:sym typeface="Lato"/>
              </a:rPr>
              <a:t>GINYARD INTERNATIONAL CO.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079185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377926" y="8804046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74826" y="1880861"/>
            <a:ext cx="6311723" cy="6525277"/>
          </a:xfrm>
          <a:custGeom>
            <a:avLst/>
            <a:gdLst/>
            <a:ahLst/>
            <a:cxnLst/>
            <a:rect r="r" b="b" t="t" l="l"/>
            <a:pathLst>
              <a:path h="6525277" w="6311723">
                <a:moveTo>
                  <a:pt x="0" y="0"/>
                </a:moveTo>
                <a:lnTo>
                  <a:pt x="6311723" y="0"/>
                </a:lnTo>
                <a:lnTo>
                  <a:pt x="6311723" y="6525278"/>
                </a:lnTo>
                <a:lnTo>
                  <a:pt x="0" y="6525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74826" y="2048505"/>
            <a:ext cx="6984474" cy="6189990"/>
          </a:xfrm>
          <a:custGeom>
            <a:avLst/>
            <a:gdLst/>
            <a:ahLst/>
            <a:cxnLst/>
            <a:rect r="r" b="b" t="t" l="l"/>
            <a:pathLst>
              <a:path h="6189990" w="6984474">
                <a:moveTo>
                  <a:pt x="0" y="0"/>
                </a:moveTo>
                <a:lnTo>
                  <a:pt x="6984474" y="0"/>
                </a:lnTo>
                <a:lnTo>
                  <a:pt x="6984474" y="6189990"/>
                </a:lnTo>
                <a:lnTo>
                  <a:pt x="0" y="61899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87335" y="2448555"/>
            <a:ext cx="8143928" cy="173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7"/>
              </a:lnSpc>
            </a:pPr>
            <a:r>
              <a:rPr lang="en-US" sz="14052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7335" y="4012570"/>
            <a:ext cx="7508852" cy="42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Objective: Compare Hugging Face Transformers and OpenAI GPT-4 API in terms of background, features, applications, and performance.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Why This Matters: Both frameworks are leading tools in NLP, but they cater to different use cases and audiences.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Structure of the Presentation:</a:t>
            </a:r>
          </a:p>
          <a:p>
            <a:pPr algn="l" marL="863604" indent="-287868" lvl="2">
              <a:lnSpc>
                <a:spcPts val="2800"/>
              </a:lnSpc>
              <a:buAutoNum type="alphaLcPeriod" startAt="1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Background and Origin</a:t>
            </a:r>
          </a:p>
          <a:p>
            <a:pPr algn="l" marL="863604" indent="-287868" lvl="2">
              <a:lnSpc>
                <a:spcPts val="2800"/>
              </a:lnSpc>
              <a:buAutoNum type="alphaLcPeriod" startAt="1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Key Features and Advantages</a:t>
            </a:r>
          </a:p>
          <a:p>
            <a:pPr algn="l" marL="863604" indent="-287868" lvl="2">
              <a:lnSpc>
                <a:spcPts val="2800"/>
              </a:lnSpc>
              <a:buAutoNum type="alphaLcPeriod" startAt="1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Real-World Applications</a:t>
            </a:r>
          </a:p>
          <a:p>
            <a:pPr algn="l" marL="863604" indent="-287868" lvl="2">
              <a:lnSpc>
                <a:spcPts val="2800"/>
              </a:lnSpc>
              <a:buAutoNum type="alphaLcPeriod" startAt="1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Comparative Analysis</a:t>
            </a:r>
          </a:p>
          <a:p>
            <a:pPr algn="l" marL="863604" indent="-287868" lvl="2">
              <a:lnSpc>
                <a:spcPts val="2800"/>
              </a:lnSpc>
              <a:buAutoNum type="alphaLcPeriod" startAt="1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Conclusion and Q&amp;A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824782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41060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326305" y="1676847"/>
            <a:ext cx="3989146" cy="342817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8"/>
              <a:stretch>
                <a:fillRect l="-14493" t="0" r="-14493" b="0"/>
              </a:stretch>
            </a:blipFill>
            <a:ln w="38100" cap="sq">
              <a:solidFill>
                <a:srgbClr val="39D5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217020" y="2196341"/>
            <a:ext cx="7624647" cy="307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0"/>
              </a:lnSpc>
            </a:pPr>
            <a:r>
              <a:rPr lang="en-US" sz="12867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BackGround and Origin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844880"/>
            <a:ext cx="9297605" cy="47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Hugging Face Transformers: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Origin: Launched in 2016 by Hugging Face, previously, it was a chatbot for teenagers in 2016 and later was a company focused on democratizing NLP around 2018-2019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Purpose: Open-source library for state-of-the-art models like BERT, GPT, and T5. There are a total of 102 supported models to utilize with its library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Development: Community-driven, with contributions from researchers and developers worldwide. With the community, it has reached over 1.3 million different open-source AI-based models any can use. Through various way, can even perform API callings using “Gradio”</a:t>
            </a:r>
          </a:p>
          <a:p>
            <a:pPr algn="l" marL="388623" indent="-194312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OpenAI GPT-4 API: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Origin: Developed by OpenAI, a leading AI research organization.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Purpose: Proprietary API providing access to GPT-4, a cutting-edge language model.</a:t>
            </a:r>
          </a:p>
          <a:p>
            <a:pPr algn="l" marL="777246" indent="-259082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Development: Built on years of research, starting with GPT-1 in 2018, evolving to GPT-4 in 2023.</a:t>
            </a:r>
          </a:p>
          <a:p>
            <a:pPr algn="l">
              <a:lnSpc>
                <a:spcPts val="252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3575089" y="3495283"/>
            <a:ext cx="3989146" cy="3428173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9"/>
              <a:stretch>
                <a:fillRect l="-26388" t="0" r="-26388" b="0"/>
              </a:stretch>
            </a:blipFill>
            <a:ln w="38100" cap="sq">
              <a:solidFill>
                <a:srgbClr val="39D5FF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326305" y="5367157"/>
            <a:ext cx="3989146" cy="3428173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10"/>
              <a:stretch>
                <a:fillRect l="-26388" t="0" r="-26388" b="0"/>
              </a:stretch>
            </a:blipFill>
            <a:ln w="38100" cap="sq">
              <a:solidFill>
                <a:srgbClr val="39D5FF"/>
              </a:solidFill>
              <a:prstDash val="solid"/>
              <a:miter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377926" y="9116018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53352" y="1110773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1385707" y="9017057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83045" y="110538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75108" y="1559642"/>
            <a:ext cx="3792498" cy="3536504"/>
          </a:xfrm>
          <a:custGeom>
            <a:avLst/>
            <a:gdLst/>
            <a:ahLst/>
            <a:cxnLst/>
            <a:rect r="r" b="b" t="t" l="l"/>
            <a:pathLst>
              <a:path h="3536504" w="3792498">
                <a:moveTo>
                  <a:pt x="0" y="0"/>
                </a:moveTo>
                <a:lnTo>
                  <a:pt x="3792498" y="0"/>
                </a:lnTo>
                <a:lnTo>
                  <a:pt x="3792498" y="3536504"/>
                </a:lnTo>
                <a:lnTo>
                  <a:pt x="0" y="3536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56516" y="5738552"/>
            <a:ext cx="490632" cy="490632"/>
          </a:xfrm>
          <a:custGeom>
            <a:avLst/>
            <a:gdLst/>
            <a:ahLst/>
            <a:cxnLst/>
            <a:rect r="r" b="b" t="t" l="l"/>
            <a:pathLst>
              <a:path h="490632" w="490632">
                <a:moveTo>
                  <a:pt x="0" y="0"/>
                </a:moveTo>
                <a:lnTo>
                  <a:pt x="490632" y="0"/>
                </a:lnTo>
                <a:lnTo>
                  <a:pt x="490632" y="490632"/>
                </a:lnTo>
                <a:lnTo>
                  <a:pt x="0" y="49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7148" y="2424368"/>
            <a:ext cx="932796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Features and Advantages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6628" y="6543733"/>
            <a:ext cx="7288092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Open-Source: Free to use, modify, and distribute.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Model Variety: Supports more than a hundred different models within its library “transformers”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Customizability: Fine-tune models on specific datasets when needed for your use.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Community Support: Active forums, tutorials, and integrations (e.g., TensorFlow, PyTorch).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006628" y="5681402"/>
            <a:ext cx="667306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CBF4FF"/>
                </a:solidFill>
                <a:latin typeface="Lato Bold"/>
                <a:ea typeface="Lato Bold"/>
                <a:cs typeface="Lato Bold"/>
                <a:sym typeface="Lato Bold"/>
              </a:rPr>
              <a:t>HUGGING FACE TRANSFORMERS: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048855" y="5748077"/>
            <a:ext cx="490632" cy="490632"/>
          </a:xfrm>
          <a:custGeom>
            <a:avLst/>
            <a:gdLst/>
            <a:ahLst/>
            <a:cxnLst/>
            <a:rect r="r" b="b" t="t" l="l"/>
            <a:pathLst>
              <a:path h="490632" w="490632">
                <a:moveTo>
                  <a:pt x="0" y="0"/>
                </a:moveTo>
                <a:lnTo>
                  <a:pt x="490632" y="0"/>
                </a:lnTo>
                <a:lnTo>
                  <a:pt x="490632" y="490632"/>
                </a:lnTo>
                <a:lnTo>
                  <a:pt x="0" y="490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798967" y="6553258"/>
            <a:ext cx="689013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State-of-the-Art Performance: GPT-4 is one of the most advanced language models available.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Ease of Use: Simple API integration for developers.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Scalability: Handles large-scale applications with ease.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Proprietary Features: Advanced capabilities like multi-modal inputs (text + images).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98967" y="5690927"/>
            <a:ext cx="580479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CBF4FF"/>
                </a:solidFill>
                <a:latin typeface="Lato Bold"/>
                <a:ea typeface="Lato Bold"/>
                <a:cs typeface="Lato Bold"/>
                <a:sym typeface="Lato Bold"/>
              </a:rPr>
              <a:t>OPENAI GPT-4 API: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153910" y="8954026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85707" y="977423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89" y="0"/>
                </a:lnTo>
                <a:lnTo>
                  <a:pt x="4105389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824782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41060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34060" y="2368328"/>
            <a:ext cx="6013999" cy="6216020"/>
          </a:xfrm>
          <a:custGeom>
            <a:avLst/>
            <a:gdLst/>
            <a:ahLst/>
            <a:cxnLst/>
            <a:rect r="r" b="b" t="t" l="l"/>
            <a:pathLst>
              <a:path h="6216020" w="6013999">
                <a:moveTo>
                  <a:pt x="0" y="0"/>
                </a:moveTo>
                <a:lnTo>
                  <a:pt x="6014000" y="0"/>
                </a:lnTo>
                <a:lnTo>
                  <a:pt x="6014000" y="6216020"/>
                </a:lnTo>
                <a:lnTo>
                  <a:pt x="0" y="6216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24782" y="2633136"/>
            <a:ext cx="861023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Real-World Applications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24782" y="4565224"/>
            <a:ext cx="8173634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Hugging Face Transformers: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1: Sentiment Analysis for E-commerce (e.g., Amazon reviews).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2: Language Translation for Global Businesses (e.g., Google Translate alternatives).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3: Custom Chatbots for Customer Support.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OpenAI GPT-4 API: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1: Content Generation for Marketing Agencies.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2: Virtual Assistants for Enterprise Applications.</a:t>
            </a:r>
          </a:p>
          <a:p>
            <a:pPr algn="l" marL="863604" indent="-287868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Case Study 3: Medical Diagnosis Support via NLP.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87617" y="3885006"/>
            <a:ext cx="4105390" cy="582219"/>
          </a:xfrm>
          <a:custGeom>
            <a:avLst/>
            <a:gdLst/>
            <a:ahLst/>
            <a:cxnLst/>
            <a:rect r="r" b="b" t="t" l="l"/>
            <a:pathLst>
              <a:path h="582219" w="4105390">
                <a:moveTo>
                  <a:pt x="0" y="0"/>
                </a:moveTo>
                <a:lnTo>
                  <a:pt x="4105390" y="0"/>
                </a:lnTo>
                <a:lnTo>
                  <a:pt x="4105390" y="582219"/>
                </a:lnTo>
                <a:lnTo>
                  <a:pt x="0" y="582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411584" y="3164636"/>
            <a:ext cx="6510164" cy="5419712"/>
          </a:xfrm>
          <a:custGeom>
            <a:avLst/>
            <a:gdLst/>
            <a:ahLst/>
            <a:cxnLst/>
            <a:rect r="r" b="b" t="t" l="l"/>
            <a:pathLst>
              <a:path h="5419712" w="6510164">
                <a:moveTo>
                  <a:pt x="0" y="0"/>
                </a:moveTo>
                <a:lnTo>
                  <a:pt x="6510164" y="0"/>
                </a:lnTo>
                <a:lnTo>
                  <a:pt x="6510164" y="5419712"/>
                </a:lnTo>
                <a:lnTo>
                  <a:pt x="0" y="5419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6550" y="1443435"/>
            <a:ext cx="15415802" cy="158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5"/>
              </a:lnSpc>
            </a:pPr>
            <a:r>
              <a:rPr lang="en-US" sz="12695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Short Comparative Analysis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3537270" y="2635584"/>
            <a:ext cx="6510164" cy="5419712"/>
          </a:xfrm>
          <a:custGeom>
            <a:avLst/>
            <a:gdLst/>
            <a:ahLst/>
            <a:cxnLst/>
            <a:rect r="r" b="b" t="t" l="l"/>
            <a:pathLst>
              <a:path h="5419712" w="6510164">
                <a:moveTo>
                  <a:pt x="6510164" y="0"/>
                </a:moveTo>
                <a:lnTo>
                  <a:pt x="0" y="0"/>
                </a:lnTo>
                <a:lnTo>
                  <a:pt x="0" y="5419712"/>
                </a:lnTo>
                <a:lnTo>
                  <a:pt x="6510164" y="5419712"/>
                </a:lnTo>
                <a:lnTo>
                  <a:pt x="65101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11706" y="41595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3"/>
                </a:lnTo>
                <a:lnTo>
                  <a:pt x="0" y="45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71255" y="970829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90" y="0"/>
                </a:lnTo>
                <a:lnTo>
                  <a:pt x="2745490" y="454253"/>
                </a:lnTo>
                <a:lnTo>
                  <a:pt x="0" y="45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2121842" y="2864161"/>
          <a:ext cx="14044316" cy="6647896"/>
        </p:xfrm>
        <a:graphic>
          <a:graphicData uri="http://schemas.openxmlformats.org/drawingml/2006/table">
            <a:tbl>
              <a:tblPr/>
              <a:tblGrid>
                <a:gridCol w="4681439"/>
                <a:gridCol w="4681439"/>
                <a:gridCol w="4681439"/>
              </a:tblGrid>
              <a:tr h="159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Hugging Face Transformers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OpenAI GPT-4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Requires coding expertise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Easy API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(customizable)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State-of-the-art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07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Community-driven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Professional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Scalable with effort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scalable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Free (open-source)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Pay-per-use pricing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Customizability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Highly customizable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to API capabilities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411584" y="3164636"/>
            <a:ext cx="6510164" cy="5419712"/>
          </a:xfrm>
          <a:custGeom>
            <a:avLst/>
            <a:gdLst/>
            <a:ahLst/>
            <a:cxnLst/>
            <a:rect r="r" b="b" t="t" l="l"/>
            <a:pathLst>
              <a:path h="5419712" w="6510164">
                <a:moveTo>
                  <a:pt x="0" y="0"/>
                </a:moveTo>
                <a:lnTo>
                  <a:pt x="6510164" y="0"/>
                </a:lnTo>
                <a:lnTo>
                  <a:pt x="6510164" y="5419712"/>
                </a:lnTo>
                <a:lnTo>
                  <a:pt x="0" y="5419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06746" y="2017501"/>
            <a:ext cx="11274507" cy="158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5"/>
              </a:lnSpc>
            </a:pPr>
            <a:r>
              <a:rPr lang="en-US" sz="1269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765" y="3748648"/>
            <a:ext cx="8144543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Hugging Face Transformers: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Best for developers and researchers who need flexibility and control.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Ideal for utilizing opensource models officially rather than obtaining it from sketchy websites.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This can later help developers use spaces and localized models without relying on different companies tokens.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OpenAI GPT-4 API: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Best for businesses and developers seeking cutting-edge performance with minimal setup.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Ideal for scalable, enterprise-level applications.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3537270" y="2635584"/>
            <a:ext cx="6510164" cy="5419712"/>
          </a:xfrm>
          <a:custGeom>
            <a:avLst/>
            <a:gdLst/>
            <a:ahLst/>
            <a:cxnLst/>
            <a:rect r="r" b="b" t="t" l="l"/>
            <a:pathLst>
              <a:path h="5419712" w="6510164">
                <a:moveTo>
                  <a:pt x="6510164" y="0"/>
                </a:moveTo>
                <a:lnTo>
                  <a:pt x="0" y="0"/>
                </a:lnTo>
                <a:lnTo>
                  <a:pt x="0" y="5419712"/>
                </a:lnTo>
                <a:lnTo>
                  <a:pt x="6510164" y="5419712"/>
                </a:lnTo>
                <a:lnTo>
                  <a:pt x="65101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71255" y="574446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90" y="0"/>
                </a:lnTo>
                <a:lnTo>
                  <a:pt x="2745490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771255" y="954852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90" y="0"/>
                </a:lnTo>
                <a:lnTo>
                  <a:pt x="2745490" y="454253"/>
                </a:lnTo>
                <a:lnTo>
                  <a:pt x="0" y="45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998135" y="3748648"/>
            <a:ext cx="8144543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Cons: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Hugging Face Transformers: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When using just the library “transformers”, this doesn’t really mean you can use the million different models in huggingface.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OpenAI GPT-4 API: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Even though their name has “open” in it, with each updates, they become more of a private company.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Based on their competitors, they have started to lag behind. Both in chatbots and video generation.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8000"/>
            </a:blip>
            <a:srcRect l="14444" t="0" r="14444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77926" y="3796273"/>
            <a:ext cx="16186309" cy="8518045"/>
          </a:xfrm>
          <a:custGeom>
            <a:avLst/>
            <a:gdLst/>
            <a:ahLst/>
            <a:cxnLst/>
            <a:rect r="r" b="b" t="t" l="l"/>
            <a:pathLst>
              <a:path h="8518045" w="16186309">
                <a:moveTo>
                  <a:pt x="0" y="0"/>
                </a:moveTo>
                <a:lnTo>
                  <a:pt x="16186309" y="0"/>
                </a:lnTo>
                <a:lnTo>
                  <a:pt x="16186309" y="8518045"/>
                </a:lnTo>
                <a:lnTo>
                  <a:pt x="0" y="851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765" y="8584348"/>
            <a:ext cx="16840470" cy="1191307"/>
            <a:chOff x="0" y="0"/>
            <a:chExt cx="22453960" cy="1588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23765" y="643085"/>
            <a:ext cx="16840470" cy="1191307"/>
            <a:chOff x="0" y="0"/>
            <a:chExt cx="22453960" cy="15884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0673" cy="1588409"/>
            </a:xfrm>
            <a:custGeom>
              <a:avLst/>
              <a:gdLst/>
              <a:ahLst/>
              <a:cxnLst/>
              <a:rect r="r" b="b" t="t" l="l"/>
              <a:pathLst>
                <a:path h="1588409" w="13540673">
                  <a:moveTo>
                    <a:pt x="0" y="0"/>
                  </a:moveTo>
                  <a:lnTo>
                    <a:pt x="13540673" y="0"/>
                  </a:lnTo>
                  <a:lnTo>
                    <a:pt x="13540673" y="1588409"/>
                  </a:lnTo>
                  <a:lnTo>
                    <a:pt x="0" y="158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51176" r="-1385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442195" y="276852"/>
              <a:ext cx="10011765" cy="1311557"/>
            </a:xfrm>
            <a:custGeom>
              <a:avLst/>
              <a:gdLst/>
              <a:ahLst/>
              <a:cxnLst/>
              <a:rect r="r" b="b" t="t" l="l"/>
              <a:pathLst>
                <a:path h="1311557" w="10011765">
                  <a:moveTo>
                    <a:pt x="0" y="0"/>
                  </a:moveTo>
                  <a:lnTo>
                    <a:pt x="10011765" y="0"/>
                  </a:lnTo>
                  <a:lnTo>
                    <a:pt x="10011765" y="1311557"/>
                  </a:lnTo>
                  <a:lnTo>
                    <a:pt x="0" y="1311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53987" t="-68863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280135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824782" y="8952874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41060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0" y="0"/>
                </a:moveTo>
                <a:lnTo>
                  <a:pt x="2745489" y="0"/>
                </a:lnTo>
                <a:lnTo>
                  <a:pt x="2745489" y="454254"/>
                </a:lnTo>
                <a:lnTo>
                  <a:pt x="0" y="454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385707" y="1238738"/>
            <a:ext cx="2745489" cy="454254"/>
          </a:xfrm>
          <a:custGeom>
            <a:avLst/>
            <a:gdLst/>
            <a:ahLst/>
            <a:cxnLst/>
            <a:rect r="r" b="b" t="t" l="l"/>
            <a:pathLst>
              <a:path h="454254" w="2745489">
                <a:moveTo>
                  <a:pt x="2745489" y="0"/>
                </a:moveTo>
                <a:lnTo>
                  <a:pt x="0" y="0"/>
                </a:lnTo>
                <a:lnTo>
                  <a:pt x="0" y="454254"/>
                </a:lnTo>
                <a:lnTo>
                  <a:pt x="2745489" y="454254"/>
                </a:lnTo>
                <a:lnTo>
                  <a:pt x="27454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3117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2" y="0"/>
                </a:lnTo>
                <a:lnTo>
                  <a:pt x="4310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82119" y="2500176"/>
            <a:ext cx="8723761" cy="14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1"/>
              </a:lnSpc>
            </a:pPr>
            <a:r>
              <a:rPr lang="en-US" sz="11535" b="true">
                <a:solidFill>
                  <a:srgbClr val="39D5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Q&amp;A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89574" y="4527414"/>
            <a:ext cx="7508852" cy="295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CBF4FF"/>
                </a:solidFill>
                <a:latin typeface="Lato"/>
                <a:ea typeface="Lato"/>
                <a:cs typeface="Lato"/>
                <a:sym typeface="Lato"/>
              </a:rPr>
              <a:t>You can ask any question regarding this presentation or something that relates with Huggingface and OpenAI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-452548" y="3183440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4310742" y="0"/>
                </a:moveTo>
                <a:lnTo>
                  <a:pt x="0" y="0"/>
                </a:lnTo>
                <a:lnTo>
                  <a:pt x="0" y="4114800"/>
                </a:lnTo>
                <a:lnTo>
                  <a:pt x="4310742" y="4114800"/>
                </a:lnTo>
                <a:lnTo>
                  <a:pt x="431074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DAGdoLNieFc</dc:identifier>
  <dcterms:modified xsi:type="dcterms:W3CDTF">2011-08-01T06:04:30Z</dcterms:modified>
  <cp:revision>1</cp:revision>
  <dc:title>Artificial IntelligenceHugging Face Transformers vs. OpenAI GPT-4 API: A Comparative Analysis</dc:title>
</cp:coreProperties>
</file>